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github.com/BrianPeek/NotHotdogFunc" TargetMode="Externa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https://github.com/BrianPeek/NotHotdogFunc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Mobile devices are very suited for cognitive services. It has a camera, microphone, speaker, etc.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verslu.is" TargetMode="Externa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605591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Foo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3943586" y="0"/>
            <a:ext cx="12192001" cy="1646766"/>
          </a:xfrm>
          <a:prstGeom prst="rect">
            <a:avLst/>
          </a:prstGeom>
        </p:spPr>
        <p:txBody>
          <a:bodyPr lIns="0" tIns="0" rIns="0" bIns="0"/>
          <a:lstStyle>
            <a:lvl1pPr algn="l" defTabSz="1219170">
              <a:defRPr b="1" sz="3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9702462" y="12563833"/>
            <a:ext cx="4267201" cy="701041"/>
          </a:xfrm>
          <a:prstGeom prst="rect">
            <a:avLst/>
          </a:prstGeom>
        </p:spPr>
        <p:txBody>
          <a:bodyPr wrap="square" lIns="121919" tIns="121919" rIns="121919" bIns="121919" anchor="ctr"/>
          <a:lstStyle>
            <a:lvl1pPr algn="r" defTabSz="1219200">
              <a:defRPr sz="3000">
                <a:solidFill>
                  <a:srgbClr val="88888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9" name="Line"/>
          <p:cNvSpPr/>
          <p:nvPr/>
        </p:nvSpPr>
        <p:spPr>
          <a:xfrm flipH="1" flipV="1">
            <a:off x="3847609" y="1498837"/>
            <a:ext cx="16636264" cy="1"/>
          </a:xfrm>
          <a:prstGeom prst="line">
            <a:avLst/>
          </a:prstGeom>
          <a:ln w="12700">
            <a:solidFill>
              <a:srgbClr val="E0E0E0"/>
            </a:solidFill>
            <a:bevel/>
          </a:ln>
        </p:spPr>
        <p:txBody>
          <a:bodyPr lIns="121919" tIns="121919" rIns="121919" bIns="121919"/>
          <a:lstStyle/>
          <a:p>
            <a:pPr algn="l" defTabSz="1219200">
              <a:defRPr b="0"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" name="Gerald Verslu.is - @jfversluis"/>
          <p:cNvSpPr txBox="1"/>
          <p:nvPr/>
        </p:nvSpPr>
        <p:spPr>
          <a:xfrm>
            <a:off x="499597" y="12439573"/>
            <a:ext cx="5507323" cy="949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3" indent="0" algn="l" defTabSz="1133828">
              <a:defRPr b="0" sz="3348">
                <a:solidFill>
                  <a:srgbClr val="A6AAA8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Gerald </a:t>
            </a:r>
            <a:r>
              <a:rPr u="sng">
                <a:hlinkClick r:id="rId2" invalidUrl="" action="" tgtFrame="" tooltip="" history="1" highlightClick="0" endSnd="0"/>
              </a:rPr>
              <a:t>Verslu.is</a:t>
            </a:r>
            <a:r>
              <a:t> - @jfversluis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25070" y="946546"/>
            <a:ext cx="1372221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5609" y="898481"/>
            <a:ext cx="7500939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buClrTx/>
              <a:defRPr sz="3800"/>
            </a:lvl1pPr>
            <a:lvl2pPr marL="808264" indent="-465364">
              <a:spcBef>
                <a:spcPts val="4500"/>
              </a:spcBef>
              <a:buClrTx/>
              <a:defRPr sz="3800"/>
            </a:lvl2pPr>
            <a:lvl3pPr marL="1151164" indent="-465364">
              <a:spcBef>
                <a:spcPts val="4500"/>
              </a:spcBef>
              <a:buClrTx/>
              <a:defRPr sz="3800"/>
            </a:lvl3pPr>
            <a:lvl4pPr marL="1494064" indent="-465364">
              <a:spcBef>
                <a:spcPts val="4500"/>
              </a:spcBef>
              <a:buClrTx/>
              <a:defRPr sz="3800"/>
            </a:lvl4pPr>
            <a:lvl5pPr marL="1836964" indent="-465364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"/><Relationship Id="rId3" Type="http://schemas.openxmlformats.org/officeDocument/2006/relationships/image" Target="../media/image1.png"/><Relationship Id="rId4" Type="http://schemas.openxmlformats.org/officeDocument/2006/relationships/hyperlink" Target="http://blog.verslu.is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gerald@verslu.is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hyperlink" Target="http://blog.verslu.is" TargetMode="External"/><Relationship Id="rId4" Type="http://schemas.openxmlformats.org/officeDocument/2006/relationships/image" Target="../media/image2.png"/><Relationship Id="rId5" Type="http://schemas.openxmlformats.org/officeDocument/2006/relationships/hyperlink" Target="mailto:gerald@verslu.is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blog.verslu.is" TargetMode="External"/><Relationship Id="rId5" Type="http://schemas.openxmlformats.org/officeDocument/2006/relationships/hyperlink" Target="mailto:gerald@verslu.is" TargetMode="External"/><Relationship Id="rId6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657" y="-1468136"/>
            <a:ext cx="24672883" cy="1644216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ctangle"/>
          <p:cNvSpPr/>
          <p:nvPr/>
        </p:nvSpPr>
        <p:spPr>
          <a:xfrm>
            <a:off x="-42095" y="9222575"/>
            <a:ext cx="24458638" cy="4508858"/>
          </a:xfrm>
          <a:prstGeom prst="rect">
            <a:avLst/>
          </a:prstGeom>
          <a:solidFill>
            <a:srgbClr val="000000">
              <a:alpha val="5539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@jfversluis"/>
          <p:cNvSpPr txBox="1"/>
          <p:nvPr/>
        </p:nvSpPr>
        <p:spPr>
          <a:xfrm>
            <a:off x="979318" y="9606943"/>
            <a:ext cx="2863648" cy="775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pPr/>
            <a:r>
              <a:t>@jfversluis</a:t>
            </a:r>
          </a:p>
        </p:txBody>
      </p:sp>
      <p:sp>
        <p:nvSpPr>
          <p:cNvPr id="134" name="Skynet activated…"/>
          <p:cNvSpPr txBox="1"/>
          <p:nvPr/>
        </p:nvSpPr>
        <p:spPr>
          <a:xfrm>
            <a:off x="1633264" y="11285658"/>
            <a:ext cx="21271041" cy="3128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500"/>
            </a:pPr>
            <a:r>
              <a:t>Skynet activated</a:t>
            </a:r>
          </a:p>
          <a:p>
            <a:pPr>
              <a:defRPr b="0" sz="6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Building smarter apps with Cognitive Services and Xamarin</a:t>
            </a:r>
          </a:p>
        </p:txBody>
      </p:sp>
      <p:sp>
        <p:nvSpPr>
          <p:cNvPr id="135" name="6 October 2017"/>
          <p:cNvSpPr txBox="1"/>
          <p:nvPr/>
        </p:nvSpPr>
        <p:spPr>
          <a:xfrm>
            <a:off x="1032419" y="10308950"/>
            <a:ext cx="3638424" cy="7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6 October 2017</a:t>
            </a:r>
          </a:p>
        </p:txBody>
      </p:sp>
      <p:sp>
        <p:nvSpPr>
          <p:cNvPr id="136" name="Gerald Versluis"/>
          <p:cNvSpPr txBox="1"/>
          <p:nvPr/>
        </p:nvSpPr>
        <p:spPr>
          <a:xfrm>
            <a:off x="8369719" y="9290829"/>
            <a:ext cx="7798131" cy="14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400"/>
            </a:lvl1pPr>
          </a:lstStyle>
          <a:p>
            <a:pPr/>
            <a:r>
              <a:t>Gerald Versluis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985" y="-37440"/>
            <a:ext cx="24503215" cy="1379088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11576622" y="11416133"/>
            <a:ext cx="12893633" cy="831455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https://www.microsoft.com/en-us/seeing-ai/"/>
          <p:cNvSpPr txBox="1"/>
          <p:nvPr/>
        </p:nvSpPr>
        <p:spPr>
          <a:xfrm>
            <a:off x="13626634" y="11518667"/>
            <a:ext cx="879360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https://www.microsoft.com/en-us/seeing-ai/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ome Fun Implemen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8301">
              <a:defRPr sz="9520"/>
            </a:lvl1pPr>
          </a:lstStyle>
          <a:p>
            <a:pPr/>
            <a:r>
              <a:t>Some Fun Implementations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850" y="4546071"/>
            <a:ext cx="20160300" cy="7820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480" y="-52230"/>
            <a:ext cx="24466960" cy="13820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alphaModFix amt="25253"/>
            <a:extLst/>
          </a:blip>
          <a:stretch>
            <a:fillRect/>
          </a:stretch>
        </p:blipFill>
        <p:spPr>
          <a:xfrm>
            <a:off x="-90986" y="0"/>
            <a:ext cx="2456597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hat’s all folks!"/>
          <p:cNvSpPr txBox="1"/>
          <p:nvPr>
            <p:ph type="title"/>
          </p:nvPr>
        </p:nvSpPr>
        <p:spPr>
          <a:xfrm>
            <a:off x="3943586" y="348602"/>
            <a:ext cx="12192001" cy="949561"/>
          </a:xfrm>
          <a:prstGeom prst="rect">
            <a:avLst/>
          </a:prstGeom>
        </p:spPr>
        <p:txBody>
          <a:bodyPr/>
          <a:lstStyle/>
          <a:p>
            <a:pPr/>
            <a:r>
              <a:t>That’s all folks!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939291.png" descr="939291.png"/>
          <p:cNvPicPr>
            <a:picLocks noChangeAspect="1"/>
          </p:cNvPicPr>
          <p:nvPr/>
        </p:nvPicPr>
        <p:blipFill>
          <a:blip r:embed="rId3">
            <a:extLst/>
          </a:blip>
          <a:srcRect l="1200" t="1336" r="1197" b="1336"/>
          <a:stretch>
            <a:fillRect/>
          </a:stretch>
        </p:blipFill>
        <p:spPr>
          <a:xfrm>
            <a:off x="7805361" y="3119165"/>
            <a:ext cx="3483116" cy="3473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6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8" name="Gerald Versluis"/>
          <p:cNvSpPr txBox="1"/>
          <p:nvPr/>
        </p:nvSpPr>
        <p:spPr>
          <a:xfrm>
            <a:off x="11870410" y="3011034"/>
            <a:ext cx="647025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219200">
              <a:defRPr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>
              <a:defRPr b="0"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Raleway"/>
                <a:ea typeface="Raleway"/>
                <a:cs typeface="Raleway"/>
                <a:sym typeface="Raleway"/>
              </a:rPr>
              <a:t>Gerald Versluis</a:t>
            </a:r>
          </a:p>
        </p:txBody>
      </p:sp>
      <p:sp>
        <p:nvSpPr>
          <p:cNvPr id="209" name="@jfversluis"/>
          <p:cNvSpPr txBox="1"/>
          <p:nvPr/>
        </p:nvSpPr>
        <p:spPr>
          <a:xfrm>
            <a:off x="13217776" y="4073141"/>
            <a:ext cx="3222524" cy="93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1219200">
              <a:defRPr sz="4600">
                <a:solidFill>
                  <a:srgbClr val="000000"/>
                </a:solidFill>
              </a:defRPr>
            </a:lvl1pPr>
          </a:lstStyle>
          <a:p>
            <a:pPr/>
            <a:r>
              <a:t>@jfversluis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11873167" y="4093488"/>
            <a:ext cx="847538" cy="847538"/>
            <a:chOff x="0" y="0"/>
            <a:chExt cx="847537" cy="847537"/>
          </a:xfrm>
        </p:grpSpPr>
        <p:sp>
          <p:nvSpPr>
            <p:cNvPr id="210" name="Circle"/>
            <p:cNvSpPr/>
            <p:nvPr/>
          </p:nvSpPr>
          <p:spPr>
            <a:xfrm>
              <a:off x="-1" y="-1"/>
              <a:ext cx="847539" cy="847539"/>
            </a:xfrm>
            <a:prstGeom prst="ellipse">
              <a:avLst/>
            </a:prstGeom>
            <a:solidFill>
              <a:srgbClr val="1AB2E8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1" name="Shape"/>
            <p:cNvSpPr/>
            <p:nvPr/>
          </p:nvSpPr>
          <p:spPr>
            <a:xfrm>
              <a:off x="212741" y="250484"/>
              <a:ext cx="425483" cy="34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5333"/>
                  </a:moveTo>
                  <a:cubicBezTo>
                    <a:pt x="19656" y="13067"/>
                    <a:pt x="15120" y="21600"/>
                    <a:pt x="6912" y="21600"/>
                  </a:cubicBezTo>
                  <a:cubicBezTo>
                    <a:pt x="4320" y="21600"/>
                    <a:pt x="1944" y="20533"/>
                    <a:pt x="0" y="19200"/>
                  </a:cubicBezTo>
                  <a:cubicBezTo>
                    <a:pt x="2376" y="19467"/>
                    <a:pt x="4752" y="18667"/>
                    <a:pt x="6696" y="16800"/>
                  </a:cubicBezTo>
                  <a:cubicBezTo>
                    <a:pt x="4752" y="16800"/>
                    <a:pt x="3024" y="15200"/>
                    <a:pt x="2592" y="13067"/>
                  </a:cubicBezTo>
                  <a:cubicBezTo>
                    <a:pt x="3240" y="13067"/>
                    <a:pt x="3888" y="13067"/>
                    <a:pt x="4536" y="12800"/>
                  </a:cubicBezTo>
                  <a:cubicBezTo>
                    <a:pt x="2376" y="12533"/>
                    <a:pt x="864" y="10133"/>
                    <a:pt x="864" y="7467"/>
                  </a:cubicBezTo>
                  <a:cubicBezTo>
                    <a:pt x="1512" y="8000"/>
                    <a:pt x="2160" y="8267"/>
                    <a:pt x="3024" y="8267"/>
                  </a:cubicBezTo>
                  <a:cubicBezTo>
                    <a:pt x="864" y="6667"/>
                    <a:pt x="432" y="3467"/>
                    <a:pt x="1512" y="800"/>
                  </a:cubicBezTo>
                  <a:cubicBezTo>
                    <a:pt x="3672" y="4267"/>
                    <a:pt x="7128" y="6400"/>
                    <a:pt x="10800" y="6667"/>
                  </a:cubicBezTo>
                  <a:cubicBezTo>
                    <a:pt x="10152" y="3200"/>
                    <a:pt x="12096" y="0"/>
                    <a:pt x="15120" y="0"/>
                  </a:cubicBezTo>
                  <a:cubicBezTo>
                    <a:pt x="16200" y="0"/>
                    <a:pt x="17496" y="533"/>
                    <a:pt x="18360" y="1600"/>
                  </a:cubicBezTo>
                  <a:cubicBezTo>
                    <a:pt x="19224" y="1333"/>
                    <a:pt x="20304" y="800"/>
                    <a:pt x="21168" y="267"/>
                  </a:cubicBezTo>
                  <a:cubicBezTo>
                    <a:pt x="20736" y="1600"/>
                    <a:pt x="20088" y="2667"/>
                    <a:pt x="19224" y="3200"/>
                  </a:cubicBezTo>
                  <a:cubicBezTo>
                    <a:pt x="20088" y="3200"/>
                    <a:pt x="20952" y="2933"/>
                    <a:pt x="21600" y="2400"/>
                  </a:cubicBezTo>
                  <a:cubicBezTo>
                    <a:pt x="21168" y="3467"/>
                    <a:pt x="20304" y="4533"/>
                    <a:pt x="19440" y="53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11873167" y="5038741"/>
            <a:ext cx="888234" cy="888233"/>
            <a:chOff x="0" y="0"/>
            <a:chExt cx="888232" cy="888232"/>
          </a:xfrm>
        </p:grpSpPr>
        <p:sp>
          <p:nvSpPr>
            <p:cNvPr id="213" name="Circle"/>
            <p:cNvSpPr/>
            <p:nvPr/>
          </p:nvSpPr>
          <p:spPr>
            <a:xfrm>
              <a:off x="-1" y="-1"/>
              <a:ext cx="888234" cy="888234"/>
            </a:xfrm>
            <a:prstGeom prst="ellipse">
              <a:avLst/>
            </a:prstGeom>
            <a:solidFill>
              <a:srgbClr val="21759B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4" name="Shape"/>
            <p:cNvSpPr/>
            <p:nvPr/>
          </p:nvSpPr>
          <p:spPr>
            <a:xfrm>
              <a:off x="161822" y="165419"/>
              <a:ext cx="564585" cy="55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5" y="0"/>
                  </a:moveTo>
                  <a:cubicBezTo>
                    <a:pt x="4762" y="0"/>
                    <a:pt x="0" y="4800"/>
                    <a:pt x="0" y="10800"/>
                  </a:cubicBezTo>
                  <a:cubicBezTo>
                    <a:pt x="0" y="16800"/>
                    <a:pt x="4762" y="21600"/>
                    <a:pt x="10715" y="21600"/>
                  </a:cubicBezTo>
                  <a:cubicBezTo>
                    <a:pt x="16668" y="21600"/>
                    <a:pt x="21600" y="16800"/>
                    <a:pt x="21600" y="10800"/>
                  </a:cubicBezTo>
                  <a:cubicBezTo>
                    <a:pt x="21600" y="4800"/>
                    <a:pt x="16668" y="0"/>
                    <a:pt x="10715" y="0"/>
                  </a:cubicBezTo>
                  <a:close/>
                  <a:moveTo>
                    <a:pt x="3742" y="3771"/>
                  </a:moveTo>
                  <a:cubicBezTo>
                    <a:pt x="5613" y="1886"/>
                    <a:pt x="8164" y="686"/>
                    <a:pt x="10715" y="686"/>
                  </a:cubicBezTo>
                  <a:cubicBezTo>
                    <a:pt x="13266" y="686"/>
                    <a:pt x="15647" y="1714"/>
                    <a:pt x="17518" y="3429"/>
                  </a:cubicBezTo>
                  <a:cubicBezTo>
                    <a:pt x="17178" y="3429"/>
                    <a:pt x="17008" y="3429"/>
                    <a:pt x="16668" y="3429"/>
                  </a:cubicBezTo>
                  <a:cubicBezTo>
                    <a:pt x="16157" y="3600"/>
                    <a:pt x="14797" y="4971"/>
                    <a:pt x="16498" y="7200"/>
                  </a:cubicBezTo>
                  <a:cubicBezTo>
                    <a:pt x="18198" y="9429"/>
                    <a:pt x="17348" y="11657"/>
                    <a:pt x="17178" y="12000"/>
                  </a:cubicBezTo>
                  <a:cubicBezTo>
                    <a:pt x="17008" y="12686"/>
                    <a:pt x="15647" y="16800"/>
                    <a:pt x="15647" y="16800"/>
                  </a:cubicBezTo>
                  <a:cubicBezTo>
                    <a:pt x="12076" y="6000"/>
                    <a:pt x="12076" y="6000"/>
                    <a:pt x="12076" y="6000"/>
                  </a:cubicBezTo>
                  <a:cubicBezTo>
                    <a:pt x="12076" y="6000"/>
                    <a:pt x="13096" y="6000"/>
                    <a:pt x="13266" y="6000"/>
                  </a:cubicBezTo>
                  <a:cubicBezTo>
                    <a:pt x="13436" y="6000"/>
                    <a:pt x="13606" y="5829"/>
                    <a:pt x="13606" y="5486"/>
                  </a:cubicBezTo>
                  <a:cubicBezTo>
                    <a:pt x="13606" y="5143"/>
                    <a:pt x="13436" y="5143"/>
                    <a:pt x="13096" y="5143"/>
                  </a:cubicBezTo>
                  <a:cubicBezTo>
                    <a:pt x="13096" y="5143"/>
                    <a:pt x="11735" y="5314"/>
                    <a:pt x="10545" y="5314"/>
                  </a:cubicBezTo>
                  <a:cubicBezTo>
                    <a:pt x="9354" y="5314"/>
                    <a:pt x="8164" y="5143"/>
                    <a:pt x="7994" y="5143"/>
                  </a:cubicBezTo>
                  <a:cubicBezTo>
                    <a:pt x="7824" y="5143"/>
                    <a:pt x="7483" y="5143"/>
                    <a:pt x="7483" y="5486"/>
                  </a:cubicBezTo>
                  <a:cubicBezTo>
                    <a:pt x="7483" y="5657"/>
                    <a:pt x="7654" y="6000"/>
                    <a:pt x="7824" y="6000"/>
                  </a:cubicBezTo>
                  <a:cubicBezTo>
                    <a:pt x="7994" y="6000"/>
                    <a:pt x="7824" y="6000"/>
                    <a:pt x="8844" y="6000"/>
                  </a:cubicBezTo>
                  <a:cubicBezTo>
                    <a:pt x="8844" y="6000"/>
                    <a:pt x="9524" y="7886"/>
                    <a:pt x="10375" y="10286"/>
                  </a:cubicBezTo>
                  <a:cubicBezTo>
                    <a:pt x="8334" y="16971"/>
                    <a:pt x="8334" y="16971"/>
                    <a:pt x="8334" y="16971"/>
                  </a:cubicBezTo>
                  <a:cubicBezTo>
                    <a:pt x="4592" y="6000"/>
                    <a:pt x="4592" y="6000"/>
                    <a:pt x="4592" y="6000"/>
                  </a:cubicBezTo>
                  <a:cubicBezTo>
                    <a:pt x="4592" y="6000"/>
                    <a:pt x="5613" y="6000"/>
                    <a:pt x="5783" y="6000"/>
                  </a:cubicBezTo>
                  <a:cubicBezTo>
                    <a:pt x="5953" y="6000"/>
                    <a:pt x="6123" y="5829"/>
                    <a:pt x="6123" y="5486"/>
                  </a:cubicBezTo>
                  <a:cubicBezTo>
                    <a:pt x="6123" y="5143"/>
                    <a:pt x="5953" y="5143"/>
                    <a:pt x="5613" y="5143"/>
                  </a:cubicBezTo>
                  <a:cubicBezTo>
                    <a:pt x="5613" y="5143"/>
                    <a:pt x="4252" y="5314"/>
                    <a:pt x="3061" y="5314"/>
                  </a:cubicBezTo>
                  <a:cubicBezTo>
                    <a:pt x="2891" y="5314"/>
                    <a:pt x="2721" y="5314"/>
                    <a:pt x="2381" y="5314"/>
                  </a:cubicBezTo>
                  <a:cubicBezTo>
                    <a:pt x="2721" y="4629"/>
                    <a:pt x="3231" y="4114"/>
                    <a:pt x="3742" y="3771"/>
                  </a:cubicBezTo>
                  <a:close/>
                  <a:moveTo>
                    <a:pt x="850" y="10800"/>
                  </a:moveTo>
                  <a:cubicBezTo>
                    <a:pt x="850" y="9429"/>
                    <a:pt x="1020" y="7886"/>
                    <a:pt x="1701" y="6686"/>
                  </a:cubicBezTo>
                  <a:cubicBezTo>
                    <a:pt x="2551" y="9086"/>
                    <a:pt x="5953" y="18343"/>
                    <a:pt x="6463" y="19886"/>
                  </a:cubicBezTo>
                  <a:cubicBezTo>
                    <a:pt x="5443" y="19371"/>
                    <a:pt x="4422" y="18686"/>
                    <a:pt x="3742" y="18000"/>
                  </a:cubicBezTo>
                  <a:cubicBezTo>
                    <a:pt x="1871" y="15943"/>
                    <a:pt x="850" y="13543"/>
                    <a:pt x="850" y="10800"/>
                  </a:cubicBezTo>
                  <a:close/>
                  <a:moveTo>
                    <a:pt x="7994" y="20400"/>
                  </a:moveTo>
                  <a:cubicBezTo>
                    <a:pt x="8164" y="19714"/>
                    <a:pt x="10035" y="14229"/>
                    <a:pt x="10885" y="11657"/>
                  </a:cubicBezTo>
                  <a:cubicBezTo>
                    <a:pt x="12246" y="15429"/>
                    <a:pt x="13946" y="19886"/>
                    <a:pt x="13946" y="20229"/>
                  </a:cubicBezTo>
                  <a:cubicBezTo>
                    <a:pt x="12926" y="20743"/>
                    <a:pt x="11906" y="20914"/>
                    <a:pt x="10715" y="20914"/>
                  </a:cubicBezTo>
                  <a:cubicBezTo>
                    <a:pt x="9865" y="20914"/>
                    <a:pt x="8844" y="20743"/>
                    <a:pt x="7994" y="20400"/>
                  </a:cubicBezTo>
                  <a:close/>
                  <a:moveTo>
                    <a:pt x="17858" y="18000"/>
                  </a:moveTo>
                  <a:cubicBezTo>
                    <a:pt x="17178" y="18514"/>
                    <a:pt x="16498" y="19029"/>
                    <a:pt x="15817" y="19543"/>
                  </a:cubicBezTo>
                  <a:cubicBezTo>
                    <a:pt x="16328" y="18000"/>
                    <a:pt x="17688" y="13714"/>
                    <a:pt x="19049" y="9943"/>
                  </a:cubicBezTo>
                  <a:cubicBezTo>
                    <a:pt x="19559" y="8571"/>
                    <a:pt x="19729" y="7200"/>
                    <a:pt x="19559" y="6000"/>
                  </a:cubicBezTo>
                  <a:cubicBezTo>
                    <a:pt x="20239" y="7543"/>
                    <a:pt x="20750" y="9086"/>
                    <a:pt x="20750" y="10800"/>
                  </a:cubicBezTo>
                  <a:cubicBezTo>
                    <a:pt x="20750" y="13543"/>
                    <a:pt x="19729" y="15943"/>
                    <a:pt x="17858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16" name="blog.verslu.is"/>
          <p:cNvSpPr txBox="1"/>
          <p:nvPr/>
        </p:nvSpPr>
        <p:spPr>
          <a:xfrm>
            <a:off x="13258471" y="5007673"/>
            <a:ext cx="3944595" cy="93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1219200">
              <a:defRPr sz="4600"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4" invalidUrl="" action="" tgtFrame="" tooltip="" history="1" highlightClick="0" endSnd="0"/>
              </a:rPr>
              <a:t>blog.verslu.is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73167" y="6024689"/>
            <a:ext cx="888234" cy="88823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gerald@verslu.is"/>
          <p:cNvSpPr txBox="1"/>
          <p:nvPr/>
        </p:nvSpPr>
        <p:spPr>
          <a:xfrm>
            <a:off x="13258471" y="6024689"/>
            <a:ext cx="4790517" cy="93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1219200">
              <a:defRPr sz="4600"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6" invalidUrl="" action="" tgtFrame="" tooltip="" history="1" highlightClick="0" endSnd="0"/>
              </a:rPr>
              <a:t>gerald@verslu.is</a:t>
            </a:r>
          </a:p>
        </p:txBody>
      </p:sp>
      <p:sp>
        <p:nvSpPr>
          <p:cNvPr id="219" name="Thank you!"/>
          <p:cNvSpPr txBox="1"/>
          <p:nvPr/>
        </p:nvSpPr>
        <p:spPr>
          <a:xfrm>
            <a:off x="8504650" y="9032153"/>
            <a:ext cx="7625268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lvl="1" indent="457200" algn="l" defTabSz="1219200">
              <a:defRPr b="0" sz="4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 sz="8400">
                <a:latin typeface="Raleway"/>
                <a:ea typeface="Raleway"/>
                <a:cs typeface="Raleway"/>
                <a:sym typeface="Raleway"/>
              </a:rPr>
              <a:t>Thank you!</a:t>
            </a:r>
          </a:p>
        </p:txBody>
      </p:sp>
      <p:pic>
        <p:nvPicPr>
          <p:cNvPr id="220" name="Picture 33" descr="Picture 3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44782" y="2222598"/>
            <a:ext cx="5160349" cy="788880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December 2017!"/>
          <p:cNvSpPr txBox="1"/>
          <p:nvPr/>
        </p:nvSpPr>
        <p:spPr>
          <a:xfrm>
            <a:off x="1347503" y="10823051"/>
            <a:ext cx="49549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December 2017!</a:t>
            </a:r>
          </a:p>
        </p:txBody>
      </p:sp>
      <p:pic>
        <p:nvPicPr>
          <p:cNvPr id="222" name="bookperspective.png" descr="bookperspectiv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46235" y="2195369"/>
            <a:ext cx="4739322" cy="8085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3"/>
      <p:bldP build="whole" bldLvl="1" animBg="1" rev="0" advAuto="0" spid="220" grpId="1"/>
      <p:bldP build="whole" bldLvl="1" animBg="1" rev="0" advAuto="0" spid="22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o is this Dutch guy?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pPr/>
            <a:r>
              <a:t>Who is this Dutch guy?!</a:t>
            </a:r>
          </a:p>
        </p:txBody>
      </p:sp>
      <p:pic>
        <p:nvPicPr>
          <p:cNvPr id="141" name="939291.png" descr="939291.png"/>
          <p:cNvPicPr>
            <a:picLocks noChangeAspect="1"/>
          </p:cNvPicPr>
          <p:nvPr/>
        </p:nvPicPr>
        <p:blipFill>
          <a:blip r:embed="rId2">
            <a:extLst/>
          </a:blip>
          <a:srcRect l="1200" t="1336" r="1197" b="1336"/>
          <a:stretch>
            <a:fillRect/>
          </a:stretch>
        </p:blipFill>
        <p:spPr>
          <a:xfrm>
            <a:off x="7892981" y="3865118"/>
            <a:ext cx="3483116" cy="3473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6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2" name="Gerald Versluis"/>
          <p:cNvSpPr txBox="1"/>
          <p:nvPr/>
        </p:nvSpPr>
        <p:spPr>
          <a:xfrm>
            <a:off x="11870410" y="3011034"/>
            <a:ext cx="647025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219200">
              <a:defRPr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>
              <a:defRPr b="0"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Raleway"/>
                <a:ea typeface="Raleway"/>
                <a:cs typeface="Raleway"/>
                <a:sym typeface="Raleway"/>
              </a:rPr>
              <a:t>Gerald Versluis</a:t>
            </a:r>
          </a:p>
        </p:txBody>
      </p:sp>
      <p:grpSp>
        <p:nvGrpSpPr>
          <p:cNvPr id="145" name="Group"/>
          <p:cNvGrpSpPr/>
          <p:nvPr/>
        </p:nvGrpSpPr>
        <p:grpSpPr>
          <a:xfrm>
            <a:off x="11873167" y="4093488"/>
            <a:ext cx="847538" cy="847538"/>
            <a:chOff x="0" y="0"/>
            <a:chExt cx="847537" cy="847537"/>
          </a:xfrm>
        </p:grpSpPr>
        <p:sp>
          <p:nvSpPr>
            <p:cNvPr id="143" name="Circle"/>
            <p:cNvSpPr/>
            <p:nvPr/>
          </p:nvSpPr>
          <p:spPr>
            <a:xfrm>
              <a:off x="-1" y="-1"/>
              <a:ext cx="847539" cy="847539"/>
            </a:xfrm>
            <a:prstGeom prst="ellipse">
              <a:avLst/>
            </a:prstGeom>
            <a:solidFill>
              <a:srgbClr val="1AB2E8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4" name="Shape"/>
            <p:cNvSpPr/>
            <p:nvPr/>
          </p:nvSpPr>
          <p:spPr>
            <a:xfrm>
              <a:off x="212741" y="250484"/>
              <a:ext cx="425483" cy="34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5333"/>
                  </a:moveTo>
                  <a:cubicBezTo>
                    <a:pt x="19656" y="13067"/>
                    <a:pt x="15120" y="21600"/>
                    <a:pt x="6912" y="21600"/>
                  </a:cubicBezTo>
                  <a:cubicBezTo>
                    <a:pt x="4320" y="21600"/>
                    <a:pt x="1944" y="20533"/>
                    <a:pt x="0" y="19200"/>
                  </a:cubicBezTo>
                  <a:cubicBezTo>
                    <a:pt x="2376" y="19467"/>
                    <a:pt x="4752" y="18667"/>
                    <a:pt x="6696" y="16800"/>
                  </a:cubicBezTo>
                  <a:cubicBezTo>
                    <a:pt x="4752" y="16800"/>
                    <a:pt x="3024" y="15200"/>
                    <a:pt x="2592" y="13067"/>
                  </a:cubicBezTo>
                  <a:cubicBezTo>
                    <a:pt x="3240" y="13067"/>
                    <a:pt x="3888" y="13067"/>
                    <a:pt x="4536" y="12800"/>
                  </a:cubicBezTo>
                  <a:cubicBezTo>
                    <a:pt x="2376" y="12533"/>
                    <a:pt x="864" y="10133"/>
                    <a:pt x="864" y="7467"/>
                  </a:cubicBezTo>
                  <a:cubicBezTo>
                    <a:pt x="1512" y="8000"/>
                    <a:pt x="2160" y="8267"/>
                    <a:pt x="3024" y="8267"/>
                  </a:cubicBezTo>
                  <a:cubicBezTo>
                    <a:pt x="864" y="6667"/>
                    <a:pt x="432" y="3467"/>
                    <a:pt x="1512" y="800"/>
                  </a:cubicBezTo>
                  <a:cubicBezTo>
                    <a:pt x="3672" y="4267"/>
                    <a:pt x="7128" y="6400"/>
                    <a:pt x="10800" y="6667"/>
                  </a:cubicBezTo>
                  <a:cubicBezTo>
                    <a:pt x="10152" y="3200"/>
                    <a:pt x="12096" y="0"/>
                    <a:pt x="15120" y="0"/>
                  </a:cubicBezTo>
                  <a:cubicBezTo>
                    <a:pt x="16200" y="0"/>
                    <a:pt x="17496" y="533"/>
                    <a:pt x="18360" y="1600"/>
                  </a:cubicBezTo>
                  <a:cubicBezTo>
                    <a:pt x="19224" y="1333"/>
                    <a:pt x="20304" y="800"/>
                    <a:pt x="21168" y="267"/>
                  </a:cubicBezTo>
                  <a:cubicBezTo>
                    <a:pt x="20736" y="1600"/>
                    <a:pt x="20088" y="2667"/>
                    <a:pt x="19224" y="3200"/>
                  </a:cubicBezTo>
                  <a:cubicBezTo>
                    <a:pt x="20088" y="3200"/>
                    <a:pt x="20952" y="2933"/>
                    <a:pt x="21600" y="2400"/>
                  </a:cubicBezTo>
                  <a:cubicBezTo>
                    <a:pt x="21168" y="3467"/>
                    <a:pt x="20304" y="4533"/>
                    <a:pt x="19440" y="53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148" name="Group"/>
          <p:cNvGrpSpPr/>
          <p:nvPr/>
        </p:nvGrpSpPr>
        <p:grpSpPr>
          <a:xfrm>
            <a:off x="11873167" y="5038741"/>
            <a:ext cx="888234" cy="888233"/>
            <a:chOff x="0" y="0"/>
            <a:chExt cx="888232" cy="888232"/>
          </a:xfrm>
        </p:grpSpPr>
        <p:sp>
          <p:nvSpPr>
            <p:cNvPr id="146" name="Circle"/>
            <p:cNvSpPr/>
            <p:nvPr/>
          </p:nvSpPr>
          <p:spPr>
            <a:xfrm>
              <a:off x="-1" y="-1"/>
              <a:ext cx="888234" cy="888234"/>
            </a:xfrm>
            <a:prstGeom prst="ellipse">
              <a:avLst/>
            </a:prstGeom>
            <a:solidFill>
              <a:srgbClr val="21759B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7" name="Shape"/>
            <p:cNvSpPr/>
            <p:nvPr/>
          </p:nvSpPr>
          <p:spPr>
            <a:xfrm>
              <a:off x="161822" y="165419"/>
              <a:ext cx="564585" cy="55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5" y="0"/>
                  </a:moveTo>
                  <a:cubicBezTo>
                    <a:pt x="4762" y="0"/>
                    <a:pt x="0" y="4800"/>
                    <a:pt x="0" y="10800"/>
                  </a:cubicBezTo>
                  <a:cubicBezTo>
                    <a:pt x="0" y="16800"/>
                    <a:pt x="4762" y="21600"/>
                    <a:pt x="10715" y="21600"/>
                  </a:cubicBezTo>
                  <a:cubicBezTo>
                    <a:pt x="16668" y="21600"/>
                    <a:pt x="21600" y="16800"/>
                    <a:pt x="21600" y="10800"/>
                  </a:cubicBezTo>
                  <a:cubicBezTo>
                    <a:pt x="21600" y="4800"/>
                    <a:pt x="16668" y="0"/>
                    <a:pt x="10715" y="0"/>
                  </a:cubicBezTo>
                  <a:close/>
                  <a:moveTo>
                    <a:pt x="3742" y="3771"/>
                  </a:moveTo>
                  <a:cubicBezTo>
                    <a:pt x="5613" y="1886"/>
                    <a:pt x="8164" y="686"/>
                    <a:pt x="10715" y="686"/>
                  </a:cubicBezTo>
                  <a:cubicBezTo>
                    <a:pt x="13266" y="686"/>
                    <a:pt x="15647" y="1714"/>
                    <a:pt x="17518" y="3429"/>
                  </a:cubicBezTo>
                  <a:cubicBezTo>
                    <a:pt x="17178" y="3429"/>
                    <a:pt x="17008" y="3429"/>
                    <a:pt x="16668" y="3429"/>
                  </a:cubicBezTo>
                  <a:cubicBezTo>
                    <a:pt x="16157" y="3600"/>
                    <a:pt x="14797" y="4971"/>
                    <a:pt x="16498" y="7200"/>
                  </a:cubicBezTo>
                  <a:cubicBezTo>
                    <a:pt x="18198" y="9429"/>
                    <a:pt x="17348" y="11657"/>
                    <a:pt x="17178" y="12000"/>
                  </a:cubicBezTo>
                  <a:cubicBezTo>
                    <a:pt x="17008" y="12686"/>
                    <a:pt x="15647" y="16800"/>
                    <a:pt x="15647" y="16800"/>
                  </a:cubicBezTo>
                  <a:cubicBezTo>
                    <a:pt x="12076" y="6000"/>
                    <a:pt x="12076" y="6000"/>
                    <a:pt x="12076" y="6000"/>
                  </a:cubicBezTo>
                  <a:cubicBezTo>
                    <a:pt x="12076" y="6000"/>
                    <a:pt x="13096" y="6000"/>
                    <a:pt x="13266" y="6000"/>
                  </a:cubicBezTo>
                  <a:cubicBezTo>
                    <a:pt x="13436" y="6000"/>
                    <a:pt x="13606" y="5829"/>
                    <a:pt x="13606" y="5486"/>
                  </a:cubicBezTo>
                  <a:cubicBezTo>
                    <a:pt x="13606" y="5143"/>
                    <a:pt x="13436" y="5143"/>
                    <a:pt x="13096" y="5143"/>
                  </a:cubicBezTo>
                  <a:cubicBezTo>
                    <a:pt x="13096" y="5143"/>
                    <a:pt x="11735" y="5314"/>
                    <a:pt x="10545" y="5314"/>
                  </a:cubicBezTo>
                  <a:cubicBezTo>
                    <a:pt x="9354" y="5314"/>
                    <a:pt x="8164" y="5143"/>
                    <a:pt x="7994" y="5143"/>
                  </a:cubicBezTo>
                  <a:cubicBezTo>
                    <a:pt x="7824" y="5143"/>
                    <a:pt x="7483" y="5143"/>
                    <a:pt x="7483" y="5486"/>
                  </a:cubicBezTo>
                  <a:cubicBezTo>
                    <a:pt x="7483" y="5657"/>
                    <a:pt x="7654" y="6000"/>
                    <a:pt x="7824" y="6000"/>
                  </a:cubicBezTo>
                  <a:cubicBezTo>
                    <a:pt x="7994" y="6000"/>
                    <a:pt x="7824" y="6000"/>
                    <a:pt x="8844" y="6000"/>
                  </a:cubicBezTo>
                  <a:cubicBezTo>
                    <a:pt x="8844" y="6000"/>
                    <a:pt x="9524" y="7886"/>
                    <a:pt x="10375" y="10286"/>
                  </a:cubicBezTo>
                  <a:cubicBezTo>
                    <a:pt x="8334" y="16971"/>
                    <a:pt x="8334" y="16971"/>
                    <a:pt x="8334" y="16971"/>
                  </a:cubicBezTo>
                  <a:cubicBezTo>
                    <a:pt x="4592" y="6000"/>
                    <a:pt x="4592" y="6000"/>
                    <a:pt x="4592" y="6000"/>
                  </a:cubicBezTo>
                  <a:cubicBezTo>
                    <a:pt x="4592" y="6000"/>
                    <a:pt x="5613" y="6000"/>
                    <a:pt x="5783" y="6000"/>
                  </a:cubicBezTo>
                  <a:cubicBezTo>
                    <a:pt x="5953" y="6000"/>
                    <a:pt x="6123" y="5829"/>
                    <a:pt x="6123" y="5486"/>
                  </a:cubicBezTo>
                  <a:cubicBezTo>
                    <a:pt x="6123" y="5143"/>
                    <a:pt x="5953" y="5143"/>
                    <a:pt x="5613" y="5143"/>
                  </a:cubicBezTo>
                  <a:cubicBezTo>
                    <a:pt x="5613" y="5143"/>
                    <a:pt x="4252" y="5314"/>
                    <a:pt x="3061" y="5314"/>
                  </a:cubicBezTo>
                  <a:cubicBezTo>
                    <a:pt x="2891" y="5314"/>
                    <a:pt x="2721" y="5314"/>
                    <a:pt x="2381" y="5314"/>
                  </a:cubicBezTo>
                  <a:cubicBezTo>
                    <a:pt x="2721" y="4629"/>
                    <a:pt x="3231" y="4114"/>
                    <a:pt x="3742" y="3771"/>
                  </a:cubicBezTo>
                  <a:close/>
                  <a:moveTo>
                    <a:pt x="850" y="10800"/>
                  </a:moveTo>
                  <a:cubicBezTo>
                    <a:pt x="850" y="9429"/>
                    <a:pt x="1020" y="7886"/>
                    <a:pt x="1701" y="6686"/>
                  </a:cubicBezTo>
                  <a:cubicBezTo>
                    <a:pt x="2551" y="9086"/>
                    <a:pt x="5953" y="18343"/>
                    <a:pt x="6463" y="19886"/>
                  </a:cubicBezTo>
                  <a:cubicBezTo>
                    <a:pt x="5443" y="19371"/>
                    <a:pt x="4422" y="18686"/>
                    <a:pt x="3742" y="18000"/>
                  </a:cubicBezTo>
                  <a:cubicBezTo>
                    <a:pt x="1871" y="15943"/>
                    <a:pt x="850" y="13543"/>
                    <a:pt x="850" y="10800"/>
                  </a:cubicBezTo>
                  <a:close/>
                  <a:moveTo>
                    <a:pt x="7994" y="20400"/>
                  </a:moveTo>
                  <a:cubicBezTo>
                    <a:pt x="8164" y="19714"/>
                    <a:pt x="10035" y="14229"/>
                    <a:pt x="10885" y="11657"/>
                  </a:cubicBezTo>
                  <a:cubicBezTo>
                    <a:pt x="12246" y="15429"/>
                    <a:pt x="13946" y="19886"/>
                    <a:pt x="13946" y="20229"/>
                  </a:cubicBezTo>
                  <a:cubicBezTo>
                    <a:pt x="12926" y="20743"/>
                    <a:pt x="11906" y="20914"/>
                    <a:pt x="10715" y="20914"/>
                  </a:cubicBezTo>
                  <a:cubicBezTo>
                    <a:pt x="9865" y="20914"/>
                    <a:pt x="8844" y="20743"/>
                    <a:pt x="7994" y="20400"/>
                  </a:cubicBezTo>
                  <a:close/>
                  <a:moveTo>
                    <a:pt x="17858" y="18000"/>
                  </a:moveTo>
                  <a:cubicBezTo>
                    <a:pt x="17178" y="18514"/>
                    <a:pt x="16498" y="19029"/>
                    <a:pt x="15817" y="19543"/>
                  </a:cubicBezTo>
                  <a:cubicBezTo>
                    <a:pt x="16328" y="18000"/>
                    <a:pt x="17688" y="13714"/>
                    <a:pt x="19049" y="9943"/>
                  </a:cubicBezTo>
                  <a:cubicBezTo>
                    <a:pt x="19559" y="8571"/>
                    <a:pt x="19729" y="7200"/>
                    <a:pt x="19559" y="6000"/>
                  </a:cubicBezTo>
                  <a:cubicBezTo>
                    <a:pt x="20239" y="7543"/>
                    <a:pt x="20750" y="9086"/>
                    <a:pt x="20750" y="10800"/>
                  </a:cubicBezTo>
                  <a:cubicBezTo>
                    <a:pt x="20750" y="13543"/>
                    <a:pt x="19729" y="15943"/>
                    <a:pt x="17858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49" name="blog.verslu.is"/>
          <p:cNvSpPr txBox="1"/>
          <p:nvPr/>
        </p:nvSpPr>
        <p:spPr>
          <a:xfrm>
            <a:off x="13258471" y="5007673"/>
            <a:ext cx="3944595" cy="93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1219200">
              <a:defRPr sz="4600"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3" invalidUrl="" action="" tgtFrame="" tooltip="" history="1" highlightClick="0" endSnd="0"/>
              </a:rPr>
              <a:t>blog.verslu.is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3167" y="6024689"/>
            <a:ext cx="888234" cy="888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gerald@verslu.is"/>
          <p:cNvSpPr txBox="1"/>
          <p:nvPr/>
        </p:nvSpPr>
        <p:spPr>
          <a:xfrm>
            <a:off x="13258471" y="6024689"/>
            <a:ext cx="4790517" cy="93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1219200">
              <a:defRPr sz="4600"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5" invalidUrl="" action="" tgtFrame="" tooltip="" history="1" highlightClick="0" endSnd="0"/>
              </a:rPr>
              <a:t>gerald@verslu.is</a:t>
            </a:r>
          </a:p>
        </p:txBody>
      </p:sp>
      <p:pic>
        <p:nvPicPr>
          <p:cNvPr id="152" name="Xamarin Certified Mobile Developer Badge-medium res.png" descr="Xamarin Certified Mobile Developer Badge-medium r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56313" y="5771177"/>
            <a:ext cx="2669574" cy="251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35997" y="3189994"/>
            <a:ext cx="3593256" cy="165842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@jfversluis"/>
          <p:cNvSpPr txBox="1"/>
          <p:nvPr/>
        </p:nvSpPr>
        <p:spPr>
          <a:xfrm>
            <a:off x="13217776" y="4073141"/>
            <a:ext cx="3222524" cy="93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1219200">
              <a:defRPr sz="4600"/>
            </a:lvl1pPr>
          </a:lstStyle>
          <a:p>
            <a:pPr/>
            <a:r>
              <a:t>@jfversluis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77382" y="9594191"/>
            <a:ext cx="8229236" cy="2135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  <p:bldP build="whole" bldLvl="1" animBg="1" rev="0" advAuto="0" spid="15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939291.png" descr="939291.png"/>
          <p:cNvPicPr>
            <a:picLocks noChangeAspect="1"/>
          </p:cNvPicPr>
          <p:nvPr/>
        </p:nvPicPr>
        <p:blipFill>
          <a:blip r:embed="rId2">
            <a:extLst/>
          </a:blip>
          <a:srcRect l="1200" t="1336" r="1197" b="1336"/>
          <a:stretch>
            <a:fillRect/>
          </a:stretch>
        </p:blipFill>
        <p:spPr>
          <a:xfrm>
            <a:off x="7892981" y="3876746"/>
            <a:ext cx="3483116" cy="3473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6"/>
                  <a:pt x="2881" y="3017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7"/>
                </a:cubicBezTo>
                <a:cubicBezTo>
                  <a:pt x="14876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8" name="Gerald Versluis"/>
          <p:cNvSpPr txBox="1"/>
          <p:nvPr/>
        </p:nvSpPr>
        <p:spPr>
          <a:xfrm>
            <a:off x="11870410" y="3011034"/>
            <a:ext cx="647025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219200">
              <a:defRPr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>
              <a:defRPr b="0"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Raleway"/>
                <a:ea typeface="Raleway"/>
                <a:cs typeface="Raleway"/>
                <a:sym typeface="Raleway"/>
              </a:rPr>
              <a:t>Gerald Versluis</a:t>
            </a:r>
          </a:p>
        </p:txBody>
      </p:sp>
      <p:sp>
        <p:nvSpPr>
          <p:cNvPr id="159" name="@jfversluis"/>
          <p:cNvSpPr txBox="1"/>
          <p:nvPr/>
        </p:nvSpPr>
        <p:spPr>
          <a:xfrm>
            <a:off x="13217776" y="4073141"/>
            <a:ext cx="3222524" cy="93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1219200">
              <a:defRPr sz="4600"/>
            </a:lvl1pPr>
          </a:lstStyle>
          <a:p>
            <a:pPr/>
            <a:r>
              <a:t>@jfversluis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11873167" y="4093488"/>
            <a:ext cx="847538" cy="847538"/>
            <a:chOff x="0" y="0"/>
            <a:chExt cx="847537" cy="847537"/>
          </a:xfrm>
        </p:grpSpPr>
        <p:sp>
          <p:nvSpPr>
            <p:cNvPr id="160" name="Circle"/>
            <p:cNvSpPr/>
            <p:nvPr/>
          </p:nvSpPr>
          <p:spPr>
            <a:xfrm>
              <a:off x="-1" y="-1"/>
              <a:ext cx="847539" cy="847539"/>
            </a:xfrm>
            <a:prstGeom prst="ellipse">
              <a:avLst/>
            </a:prstGeom>
            <a:solidFill>
              <a:srgbClr val="1AB2E8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1" name="Shape"/>
            <p:cNvSpPr/>
            <p:nvPr/>
          </p:nvSpPr>
          <p:spPr>
            <a:xfrm>
              <a:off x="212741" y="250484"/>
              <a:ext cx="425483" cy="34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5333"/>
                  </a:moveTo>
                  <a:cubicBezTo>
                    <a:pt x="19656" y="13067"/>
                    <a:pt x="15120" y="21600"/>
                    <a:pt x="6912" y="21600"/>
                  </a:cubicBezTo>
                  <a:cubicBezTo>
                    <a:pt x="4320" y="21600"/>
                    <a:pt x="1944" y="20533"/>
                    <a:pt x="0" y="19200"/>
                  </a:cubicBezTo>
                  <a:cubicBezTo>
                    <a:pt x="2376" y="19467"/>
                    <a:pt x="4752" y="18667"/>
                    <a:pt x="6696" y="16800"/>
                  </a:cubicBezTo>
                  <a:cubicBezTo>
                    <a:pt x="4752" y="16800"/>
                    <a:pt x="3024" y="15200"/>
                    <a:pt x="2592" y="13067"/>
                  </a:cubicBezTo>
                  <a:cubicBezTo>
                    <a:pt x="3240" y="13067"/>
                    <a:pt x="3888" y="13067"/>
                    <a:pt x="4536" y="12800"/>
                  </a:cubicBezTo>
                  <a:cubicBezTo>
                    <a:pt x="2376" y="12533"/>
                    <a:pt x="864" y="10133"/>
                    <a:pt x="864" y="7467"/>
                  </a:cubicBezTo>
                  <a:cubicBezTo>
                    <a:pt x="1512" y="8000"/>
                    <a:pt x="2160" y="8267"/>
                    <a:pt x="3024" y="8267"/>
                  </a:cubicBezTo>
                  <a:cubicBezTo>
                    <a:pt x="864" y="6667"/>
                    <a:pt x="432" y="3467"/>
                    <a:pt x="1512" y="800"/>
                  </a:cubicBezTo>
                  <a:cubicBezTo>
                    <a:pt x="3672" y="4267"/>
                    <a:pt x="7128" y="6400"/>
                    <a:pt x="10800" y="6667"/>
                  </a:cubicBezTo>
                  <a:cubicBezTo>
                    <a:pt x="10152" y="3200"/>
                    <a:pt x="12096" y="0"/>
                    <a:pt x="15120" y="0"/>
                  </a:cubicBezTo>
                  <a:cubicBezTo>
                    <a:pt x="16200" y="0"/>
                    <a:pt x="17496" y="533"/>
                    <a:pt x="18360" y="1600"/>
                  </a:cubicBezTo>
                  <a:cubicBezTo>
                    <a:pt x="19224" y="1333"/>
                    <a:pt x="20304" y="800"/>
                    <a:pt x="21168" y="267"/>
                  </a:cubicBezTo>
                  <a:cubicBezTo>
                    <a:pt x="20736" y="1600"/>
                    <a:pt x="20088" y="2667"/>
                    <a:pt x="19224" y="3200"/>
                  </a:cubicBezTo>
                  <a:cubicBezTo>
                    <a:pt x="20088" y="3200"/>
                    <a:pt x="20952" y="2933"/>
                    <a:pt x="21600" y="2400"/>
                  </a:cubicBezTo>
                  <a:cubicBezTo>
                    <a:pt x="21168" y="3467"/>
                    <a:pt x="20304" y="4533"/>
                    <a:pt x="19440" y="53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11873167" y="5038741"/>
            <a:ext cx="888234" cy="888233"/>
            <a:chOff x="0" y="0"/>
            <a:chExt cx="888232" cy="888232"/>
          </a:xfrm>
        </p:grpSpPr>
        <p:sp>
          <p:nvSpPr>
            <p:cNvPr id="163" name="Circle"/>
            <p:cNvSpPr/>
            <p:nvPr/>
          </p:nvSpPr>
          <p:spPr>
            <a:xfrm>
              <a:off x="-1" y="-1"/>
              <a:ext cx="888234" cy="888234"/>
            </a:xfrm>
            <a:prstGeom prst="ellipse">
              <a:avLst/>
            </a:prstGeom>
            <a:solidFill>
              <a:srgbClr val="21759B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4" name="Shape"/>
            <p:cNvSpPr/>
            <p:nvPr/>
          </p:nvSpPr>
          <p:spPr>
            <a:xfrm>
              <a:off x="161822" y="165419"/>
              <a:ext cx="564585" cy="55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5" y="0"/>
                  </a:moveTo>
                  <a:cubicBezTo>
                    <a:pt x="4762" y="0"/>
                    <a:pt x="0" y="4800"/>
                    <a:pt x="0" y="10800"/>
                  </a:cubicBezTo>
                  <a:cubicBezTo>
                    <a:pt x="0" y="16800"/>
                    <a:pt x="4762" y="21600"/>
                    <a:pt x="10715" y="21600"/>
                  </a:cubicBezTo>
                  <a:cubicBezTo>
                    <a:pt x="16668" y="21600"/>
                    <a:pt x="21600" y="16800"/>
                    <a:pt x="21600" y="10800"/>
                  </a:cubicBezTo>
                  <a:cubicBezTo>
                    <a:pt x="21600" y="4800"/>
                    <a:pt x="16668" y="0"/>
                    <a:pt x="10715" y="0"/>
                  </a:cubicBezTo>
                  <a:close/>
                  <a:moveTo>
                    <a:pt x="3742" y="3771"/>
                  </a:moveTo>
                  <a:cubicBezTo>
                    <a:pt x="5613" y="1886"/>
                    <a:pt x="8164" y="686"/>
                    <a:pt x="10715" y="686"/>
                  </a:cubicBezTo>
                  <a:cubicBezTo>
                    <a:pt x="13266" y="686"/>
                    <a:pt x="15647" y="1714"/>
                    <a:pt x="17518" y="3429"/>
                  </a:cubicBezTo>
                  <a:cubicBezTo>
                    <a:pt x="17178" y="3429"/>
                    <a:pt x="17008" y="3429"/>
                    <a:pt x="16668" y="3429"/>
                  </a:cubicBezTo>
                  <a:cubicBezTo>
                    <a:pt x="16157" y="3600"/>
                    <a:pt x="14797" y="4971"/>
                    <a:pt x="16498" y="7200"/>
                  </a:cubicBezTo>
                  <a:cubicBezTo>
                    <a:pt x="18198" y="9429"/>
                    <a:pt x="17348" y="11657"/>
                    <a:pt x="17178" y="12000"/>
                  </a:cubicBezTo>
                  <a:cubicBezTo>
                    <a:pt x="17008" y="12686"/>
                    <a:pt x="15647" y="16800"/>
                    <a:pt x="15647" y="16800"/>
                  </a:cubicBezTo>
                  <a:cubicBezTo>
                    <a:pt x="12076" y="6000"/>
                    <a:pt x="12076" y="6000"/>
                    <a:pt x="12076" y="6000"/>
                  </a:cubicBezTo>
                  <a:cubicBezTo>
                    <a:pt x="12076" y="6000"/>
                    <a:pt x="13096" y="6000"/>
                    <a:pt x="13266" y="6000"/>
                  </a:cubicBezTo>
                  <a:cubicBezTo>
                    <a:pt x="13436" y="6000"/>
                    <a:pt x="13606" y="5829"/>
                    <a:pt x="13606" y="5486"/>
                  </a:cubicBezTo>
                  <a:cubicBezTo>
                    <a:pt x="13606" y="5143"/>
                    <a:pt x="13436" y="5143"/>
                    <a:pt x="13096" y="5143"/>
                  </a:cubicBezTo>
                  <a:cubicBezTo>
                    <a:pt x="13096" y="5143"/>
                    <a:pt x="11735" y="5314"/>
                    <a:pt x="10545" y="5314"/>
                  </a:cubicBezTo>
                  <a:cubicBezTo>
                    <a:pt x="9354" y="5314"/>
                    <a:pt x="8164" y="5143"/>
                    <a:pt x="7994" y="5143"/>
                  </a:cubicBezTo>
                  <a:cubicBezTo>
                    <a:pt x="7824" y="5143"/>
                    <a:pt x="7483" y="5143"/>
                    <a:pt x="7483" y="5486"/>
                  </a:cubicBezTo>
                  <a:cubicBezTo>
                    <a:pt x="7483" y="5657"/>
                    <a:pt x="7654" y="6000"/>
                    <a:pt x="7824" y="6000"/>
                  </a:cubicBezTo>
                  <a:cubicBezTo>
                    <a:pt x="7994" y="6000"/>
                    <a:pt x="7824" y="6000"/>
                    <a:pt x="8844" y="6000"/>
                  </a:cubicBezTo>
                  <a:cubicBezTo>
                    <a:pt x="8844" y="6000"/>
                    <a:pt x="9524" y="7886"/>
                    <a:pt x="10375" y="10286"/>
                  </a:cubicBezTo>
                  <a:cubicBezTo>
                    <a:pt x="8334" y="16971"/>
                    <a:pt x="8334" y="16971"/>
                    <a:pt x="8334" y="16971"/>
                  </a:cubicBezTo>
                  <a:cubicBezTo>
                    <a:pt x="4592" y="6000"/>
                    <a:pt x="4592" y="6000"/>
                    <a:pt x="4592" y="6000"/>
                  </a:cubicBezTo>
                  <a:cubicBezTo>
                    <a:pt x="4592" y="6000"/>
                    <a:pt x="5613" y="6000"/>
                    <a:pt x="5783" y="6000"/>
                  </a:cubicBezTo>
                  <a:cubicBezTo>
                    <a:pt x="5953" y="6000"/>
                    <a:pt x="6123" y="5829"/>
                    <a:pt x="6123" y="5486"/>
                  </a:cubicBezTo>
                  <a:cubicBezTo>
                    <a:pt x="6123" y="5143"/>
                    <a:pt x="5953" y="5143"/>
                    <a:pt x="5613" y="5143"/>
                  </a:cubicBezTo>
                  <a:cubicBezTo>
                    <a:pt x="5613" y="5143"/>
                    <a:pt x="4252" y="5314"/>
                    <a:pt x="3061" y="5314"/>
                  </a:cubicBezTo>
                  <a:cubicBezTo>
                    <a:pt x="2891" y="5314"/>
                    <a:pt x="2721" y="5314"/>
                    <a:pt x="2381" y="5314"/>
                  </a:cubicBezTo>
                  <a:cubicBezTo>
                    <a:pt x="2721" y="4629"/>
                    <a:pt x="3231" y="4114"/>
                    <a:pt x="3742" y="3771"/>
                  </a:cubicBezTo>
                  <a:close/>
                  <a:moveTo>
                    <a:pt x="850" y="10800"/>
                  </a:moveTo>
                  <a:cubicBezTo>
                    <a:pt x="850" y="9429"/>
                    <a:pt x="1020" y="7886"/>
                    <a:pt x="1701" y="6686"/>
                  </a:cubicBezTo>
                  <a:cubicBezTo>
                    <a:pt x="2551" y="9086"/>
                    <a:pt x="5953" y="18343"/>
                    <a:pt x="6463" y="19886"/>
                  </a:cubicBezTo>
                  <a:cubicBezTo>
                    <a:pt x="5443" y="19371"/>
                    <a:pt x="4422" y="18686"/>
                    <a:pt x="3742" y="18000"/>
                  </a:cubicBezTo>
                  <a:cubicBezTo>
                    <a:pt x="1871" y="15943"/>
                    <a:pt x="850" y="13543"/>
                    <a:pt x="850" y="10800"/>
                  </a:cubicBezTo>
                  <a:close/>
                  <a:moveTo>
                    <a:pt x="7994" y="20400"/>
                  </a:moveTo>
                  <a:cubicBezTo>
                    <a:pt x="8164" y="19714"/>
                    <a:pt x="10035" y="14229"/>
                    <a:pt x="10885" y="11657"/>
                  </a:cubicBezTo>
                  <a:cubicBezTo>
                    <a:pt x="12246" y="15429"/>
                    <a:pt x="13946" y="19886"/>
                    <a:pt x="13946" y="20229"/>
                  </a:cubicBezTo>
                  <a:cubicBezTo>
                    <a:pt x="12926" y="20743"/>
                    <a:pt x="11906" y="20914"/>
                    <a:pt x="10715" y="20914"/>
                  </a:cubicBezTo>
                  <a:cubicBezTo>
                    <a:pt x="9865" y="20914"/>
                    <a:pt x="8844" y="20743"/>
                    <a:pt x="7994" y="20400"/>
                  </a:cubicBezTo>
                  <a:close/>
                  <a:moveTo>
                    <a:pt x="17858" y="18000"/>
                  </a:moveTo>
                  <a:cubicBezTo>
                    <a:pt x="17178" y="18514"/>
                    <a:pt x="16498" y="19029"/>
                    <a:pt x="15817" y="19543"/>
                  </a:cubicBezTo>
                  <a:cubicBezTo>
                    <a:pt x="16328" y="18000"/>
                    <a:pt x="17688" y="13714"/>
                    <a:pt x="19049" y="9943"/>
                  </a:cubicBezTo>
                  <a:cubicBezTo>
                    <a:pt x="19559" y="8571"/>
                    <a:pt x="19729" y="7200"/>
                    <a:pt x="19559" y="6000"/>
                  </a:cubicBezTo>
                  <a:cubicBezTo>
                    <a:pt x="20239" y="7543"/>
                    <a:pt x="20750" y="9086"/>
                    <a:pt x="20750" y="10800"/>
                  </a:cubicBezTo>
                  <a:cubicBezTo>
                    <a:pt x="20750" y="13543"/>
                    <a:pt x="19729" y="15943"/>
                    <a:pt x="17858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defRPr b="0"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3167" y="6024689"/>
            <a:ext cx="888234" cy="88823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Who is this Dutch guy?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pPr/>
            <a:r>
              <a:t>Who is this Dutch guy?!</a:t>
            </a:r>
          </a:p>
        </p:txBody>
      </p:sp>
      <p:sp>
        <p:nvSpPr>
          <p:cNvPr id="168" name="blog.verslu.is"/>
          <p:cNvSpPr txBox="1"/>
          <p:nvPr/>
        </p:nvSpPr>
        <p:spPr>
          <a:xfrm>
            <a:off x="13258471" y="5007673"/>
            <a:ext cx="3944595" cy="93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1219200">
              <a:defRPr sz="4600"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4" invalidUrl="" action="" tgtFrame="" tooltip="" history="1" highlightClick="0" endSnd="0"/>
              </a:rPr>
              <a:t>blog.verslu.is</a:t>
            </a:r>
          </a:p>
        </p:txBody>
      </p:sp>
      <p:sp>
        <p:nvSpPr>
          <p:cNvPr id="169" name="gerald@verslu.is"/>
          <p:cNvSpPr txBox="1"/>
          <p:nvPr/>
        </p:nvSpPr>
        <p:spPr>
          <a:xfrm>
            <a:off x="13258471" y="6024689"/>
            <a:ext cx="4790517" cy="93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1219200">
              <a:defRPr sz="4600"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E88E5"/>
                </a:solidFill>
                <a:uFill>
                  <a:solidFill>
                    <a:srgbClr val="1E88E5"/>
                  </a:solidFill>
                </a:uFill>
                <a:hlinkClick r:id="rId5" invalidUrl="" action="" tgtFrame="" tooltip="" history="1" highlightClick="0" endSnd="0"/>
              </a:rPr>
              <a:t>gerald@verslu.is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75186" y="7996586"/>
            <a:ext cx="17843501" cy="582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425" y="-1"/>
            <a:ext cx="2444485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Rectangle"/>
          <p:cNvSpPr/>
          <p:nvPr/>
        </p:nvSpPr>
        <p:spPr>
          <a:xfrm>
            <a:off x="122678" y="12279353"/>
            <a:ext cx="2408612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8777" y="-50032"/>
            <a:ext cx="24489037" cy="13305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gnitive 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Cognitive Services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694" y="3234314"/>
            <a:ext cx="22626612" cy="10398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ossible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Possible Scenarios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503" y="3294617"/>
            <a:ext cx="21990994" cy="10554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orking with Cognitive 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Working with Cognitive Services</a:t>
            </a:r>
          </a:p>
        </p:txBody>
      </p:sp>
      <p:sp>
        <p:nvSpPr>
          <p:cNvPr id="187" name="using Microsoft.ProjectOxford.Vision;…"/>
          <p:cNvSpPr txBox="1"/>
          <p:nvPr/>
        </p:nvSpPr>
        <p:spPr>
          <a:xfrm>
            <a:off x="473231" y="3611562"/>
            <a:ext cx="18237903" cy="649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5600"/>
              </a:lnSpc>
              <a:defRPr b="0" sz="3766">
                <a:latin typeface="Helvetica"/>
                <a:ea typeface="Helvetica"/>
                <a:cs typeface="Helvetica"/>
                <a:sym typeface="Helvetica"/>
              </a:defRPr>
            </a:pPr>
            <a:r>
              <a:t>using Microsoft.ProjectOxford.Vision;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600"/>
              </a:lnSpc>
              <a:defRPr b="0" sz="3766">
                <a:latin typeface="Helvetica"/>
                <a:ea typeface="Helvetica"/>
                <a:cs typeface="Helvetica"/>
                <a:sym typeface="Helvetica"/>
              </a:defRPr>
            </a:pPr>
            <a:r>
              <a:t>using Microsoft.ProjectOxford.Vision.Contract;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600"/>
              </a:lnSpc>
              <a:defRPr b="0" sz="3766"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5600"/>
              </a:lnSpc>
              <a:defRPr b="0" sz="3766">
                <a:latin typeface="Helvetica"/>
                <a:ea typeface="Helvetica"/>
                <a:cs typeface="Helvetica"/>
                <a:sym typeface="Helvetica"/>
              </a:defRPr>
            </a:pPr>
            <a:r>
              <a:t>AnalysisResult analysisResult;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600"/>
              </a:lnSpc>
              <a:defRPr b="0" sz="3766">
                <a:latin typeface="Helvetica"/>
                <a:ea typeface="Helvetica"/>
                <a:cs typeface="Helvetica"/>
                <a:sym typeface="Helvetica"/>
              </a:defRPr>
            </a:pPr>
            <a:r>
              <a:t>var features = new VisualFeature[] { VisualFeature.Tags, VisualFeature.Description };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600"/>
              </a:lnSpc>
              <a:defRPr b="0" sz="3766"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5600"/>
              </a:lnSpc>
              <a:defRPr b="0" sz="3766">
                <a:latin typeface="Helvetica"/>
                <a:ea typeface="Helvetica"/>
                <a:cs typeface="Helvetica"/>
                <a:sym typeface="Helvetica"/>
              </a:defRPr>
            </a:pPr>
            <a:r>
              <a:t>using (var fs = new FileStream(@“C:\Skynet\T-800.jpg”, FileMode.Open))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600"/>
              </a:lnSpc>
              <a:defRPr b="0" sz="3766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600"/>
              </a:lnSpc>
              <a:defRPr b="0" sz="3766">
                <a:latin typeface="Helvetica"/>
                <a:ea typeface="Helvetica"/>
                <a:cs typeface="Helvetica"/>
                <a:sym typeface="Helvetica"/>
              </a:defRPr>
            </a:pPr>
            <a:r>
              <a:t>  analysisResult = await visionClient.AnalyzeImageAsync(fs, features);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600"/>
              </a:lnSpc>
              <a:defRPr b="0" sz="3766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8" name="POST https://api.projectoxford.ai/vision/v1.0/analyze?visualFeatures=Description,Tags…"/>
          <p:cNvSpPr txBox="1"/>
          <p:nvPr/>
        </p:nvSpPr>
        <p:spPr>
          <a:xfrm>
            <a:off x="432272" y="10683145"/>
            <a:ext cx="17029002" cy="272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6000"/>
              </a:lnSpc>
              <a:spcBef>
                <a:spcPts val="800"/>
              </a:spcBef>
              <a:defRPr sz="4100">
                <a:solidFill>
                  <a:srgbClr val="0078D7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POST https://api.projectoxford.ai/vision/v1.0/analyze?visualFeatures=Description,Tags</a:t>
            </a:r>
            <a:endParaRPr b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6000"/>
              </a:lnSpc>
              <a:spcBef>
                <a:spcPts val="800"/>
              </a:spcBef>
              <a:defRPr sz="4100">
                <a:solidFill>
                  <a:srgbClr val="0078D7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&amp;subscription-key=&lt;Your subscription key&gt;</a:t>
            </a:r>
            <a:endParaRPr b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9" name="{…"/>
          <p:cNvSpPr txBox="1"/>
          <p:nvPr/>
        </p:nvSpPr>
        <p:spPr>
          <a:xfrm>
            <a:off x="13073557" y="3543236"/>
            <a:ext cx="10767158" cy="989647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{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 "tags": [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 { "name": "Terminator",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  "score": 0.976 },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 { "name": “Arnold",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  "score": 0.95 } ],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 "description":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 { "tags":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  [ “terminator", "arnold" ],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  "captions": [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  { "text”: “Killer robot </a:t>
            </a:r>
          </a:p>
          <a:p>
            <a:pPr lvl="8"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from the future”,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    “confidence”: 0.96 }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  ]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 }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8000"/>
              </a:lnSpc>
              <a:defRPr sz="416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" y="0"/>
            <a:ext cx="2436234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angle"/>
          <p:cNvSpPr/>
          <p:nvPr/>
        </p:nvSpPr>
        <p:spPr>
          <a:xfrm>
            <a:off x="16558473" y="-15432"/>
            <a:ext cx="7858070" cy="13746865"/>
          </a:xfrm>
          <a:prstGeom prst="rect">
            <a:avLst/>
          </a:prstGeom>
          <a:solidFill>
            <a:srgbClr val="000000">
              <a:alpha val="5539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Not HotDog…"/>
          <p:cNvSpPr txBox="1"/>
          <p:nvPr/>
        </p:nvSpPr>
        <p:spPr>
          <a:xfrm>
            <a:off x="16642392" y="3630534"/>
            <a:ext cx="7690232" cy="6454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10300">
                <a:latin typeface="+mn-lt"/>
                <a:ea typeface="+mn-ea"/>
                <a:cs typeface="+mn-cs"/>
                <a:sym typeface="Helvetica Neue Medium"/>
              </a:defRPr>
            </a:pPr>
            <a:r>
              <a:t>Not HotDog</a:t>
            </a:r>
          </a:p>
          <a:p>
            <a:pPr>
              <a:defRPr b="0" sz="10300">
                <a:latin typeface="+mn-lt"/>
                <a:ea typeface="+mn-ea"/>
                <a:cs typeface="+mn-cs"/>
                <a:sym typeface="Helvetica Neue Medium"/>
              </a:defRPr>
            </a:pPr>
            <a:r>
              <a:t>&amp;</a:t>
            </a:r>
          </a:p>
          <a:p>
            <a:pPr>
              <a:defRPr b="0" sz="10300">
                <a:latin typeface="+mn-lt"/>
                <a:ea typeface="+mn-ea"/>
                <a:cs typeface="+mn-cs"/>
                <a:sym typeface="Helvetica Neue Medium"/>
              </a:defRPr>
            </a:pPr>
            <a:r>
              <a:t>ExpenseIt</a:t>
            </a:r>
          </a:p>
          <a:p>
            <a:pPr>
              <a:defRPr b="0" sz="10300">
                <a:latin typeface="+mn-lt"/>
                <a:ea typeface="+mn-ea"/>
                <a:cs typeface="+mn-cs"/>
                <a:sym typeface="Helvetica Neue Medium"/>
              </a:defRPr>
            </a:pPr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